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Lst>
  <p:notesMasterIdLst>
    <p:notesMasterId r:id="rId8"/>
  </p:notesMasterIdLst>
  <p:handoutMasterIdLst>
    <p:handoutMasterId r:id="rId9"/>
  </p:handoutMasterIdLst>
  <p:sldIdLst>
    <p:sldId id="261" r:id="rId3"/>
    <p:sldId id="386" r:id="rId4"/>
    <p:sldId id="259" r:id="rId5"/>
    <p:sldId id="385" r:id="rId6"/>
    <p:sldId id="260" r:id="rId7"/>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65" autoAdjust="0"/>
  </p:normalViewPr>
  <p:slideViewPr>
    <p:cSldViewPr snapToGrid="0">
      <p:cViewPr varScale="1">
        <p:scale>
          <a:sx n="135" d="100"/>
          <a:sy n="135" d="100"/>
        </p:scale>
        <p:origin x="1392"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91600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951714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0.jpg"/><Relationship Id="rId1" Type="http://schemas.openxmlformats.org/officeDocument/2006/relationships/slideMaster" Target="../slideMasters/slideMaster2.xml"/><Relationship Id="rId5" Type="http://schemas.openxmlformats.org/officeDocument/2006/relationships/image" Target="../media/image19.svg"/><Relationship Id="rId4"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5.png"/><Relationship Id="rId4" Type="http://schemas.openxmlformats.org/officeDocument/2006/relationships/image" Target="../media/image19.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19.svg"/></Relationships>
</file>

<file path=ppt/slideLayouts/_rels/slideLayout74.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jpg"/><Relationship Id="rId1" Type="http://schemas.openxmlformats.org/officeDocument/2006/relationships/slideMaster" Target="../slideMasters/slideMaster2.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19.sv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9.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227031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2103197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2020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39316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76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0521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80424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007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68832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8843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87735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991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34068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14837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72971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0869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1307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502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1006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89349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9537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35810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5372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7242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845969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7693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28608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52136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1440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7329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3701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0741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88598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5525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1526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16988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403984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6024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41940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0447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59683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0875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234955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6902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6288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03529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21493255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6416050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image" Target="../media/image15.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image" Target="../media/image14.jpg"/><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theme" Target="../theme/theme2.xml"/><Relationship Id="rId8" Type="http://schemas.openxmlformats.org/officeDocument/2006/relationships/slideLayout" Target="../slideLayouts/slideLayout62.xml"/><Relationship Id="rId51" Type="http://schemas.openxmlformats.org/officeDocument/2006/relationships/image" Target="../media/image16.svg"/><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6"/>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7"/>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2020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2020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9"/>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2187874"/>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55.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ctrTitle"/>
          </p:nvPr>
        </p:nvSpPr>
        <p:spPr/>
        <p:txBody>
          <a:bodyPr/>
          <a:lstStyle/>
          <a:p>
            <a:r>
              <a:rPr lang="en-US" dirty="0"/>
              <a:t>Cooking with GCP and Splunk</a:t>
            </a:r>
          </a:p>
        </p:txBody>
      </p:sp>
      <p:sp>
        <p:nvSpPr>
          <p:cNvPr id="2" name="Subtitle 1">
            <a:extLst>
              <a:ext uri="{FF2B5EF4-FFF2-40B4-BE49-F238E27FC236}">
                <a16:creationId xmlns:a16="http://schemas.microsoft.com/office/drawing/2014/main" id="{056D4DEA-623B-3043-910B-C1676D389138}"/>
              </a:ext>
            </a:extLst>
          </p:cNvPr>
          <p:cNvSpPr>
            <a:spLocks noGrp="1"/>
          </p:cNvSpPr>
          <p:nvPr>
            <p:ph type="subTitle" idx="1"/>
          </p:nvPr>
        </p:nvSpPr>
        <p:spPr>
          <a:xfrm>
            <a:off x="2671762" y="2285974"/>
            <a:ext cx="5957888" cy="667362"/>
          </a:xfrm>
        </p:spPr>
        <p:txBody>
          <a:bodyPr/>
          <a:lstStyle/>
          <a:p>
            <a:r>
              <a:rPr lang="en-US" dirty="0"/>
              <a:t>Module 0: Overview</a:t>
            </a:r>
          </a:p>
          <a:p>
            <a:endParaRPr lang="en-US" dirty="0"/>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idx="14"/>
          </p:nvPr>
        </p:nvSpPr>
        <p:spPr>
          <a:xfrm>
            <a:off x="2671762" y="3253962"/>
            <a:ext cx="5957888" cy="229935"/>
          </a:xfrm>
        </p:spPr>
        <p:txBody>
          <a:bodyPr/>
          <a:lstStyle/>
          <a:p>
            <a:r>
              <a:rPr lang="en-US" sz="1800" dirty="0">
                <a:latin typeface="Arial" panose="020B0604020202020204" pitchFamily="34" charset="0"/>
                <a:cs typeface="Arial" panose="020B0604020202020204" pitchFamily="34" charset="0"/>
              </a:rPr>
              <a:t>Nic Stone | Solutions Engineer</a:t>
            </a:r>
          </a:p>
        </p:txBody>
      </p:sp>
      <p:sp>
        <p:nvSpPr>
          <p:cNvPr id="3" name="Text Placeholder 2">
            <a:extLst>
              <a:ext uri="{FF2B5EF4-FFF2-40B4-BE49-F238E27FC236}">
                <a16:creationId xmlns:a16="http://schemas.microsoft.com/office/drawing/2014/main" id="{B00CD2B3-C6CE-8745-A098-2223993D2C0C}"/>
              </a:ext>
            </a:extLst>
          </p:cNvPr>
          <p:cNvSpPr>
            <a:spLocks noGrp="1"/>
          </p:cNvSpPr>
          <p:nvPr>
            <p:ph type="body" idx="15"/>
          </p:nvPr>
        </p:nvSpPr>
        <p:spPr>
          <a:xfrm>
            <a:off x="2671762" y="3562906"/>
            <a:ext cx="5957888" cy="351250"/>
          </a:xfrm>
        </p:spPr>
        <p:txBody>
          <a:bodyPr/>
          <a:lstStyle/>
          <a:p>
            <a:r>
              <a:rPr lang="en-US" sz="1400" dirty="0">
                <a:latin typeface="Arial" panose="020B0604020202020204" pitchFamily="34" charset="0"/>
                <a:cs typeface="Arial" panose="020B0604020202020204" pitchFamily="34" charset="0"/>
              </a:rPr>
              <a:t>Global Strategic Alliances Partner Integrations</a:t>
            </a:r>
          </a:p>
          <a:p>
            <a:endParaRPr lang="en-US" dirty="0"/>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15493" y="-127287"/>
            <a:ext cx="8113014" cy="774954"/>
          </a:xfrm>
        </p:spPr>
        <p:txBody>
          <a:bodyPr/>
          <a:lstStyle/>
          <a:p>
            <a:r>
              <a:rPr lang="en-US" dirty="0"/>
              <a:t>Cooking Class Overview</a:t>
            </a:r>
          </a:p>
        </p:txBody>
      </p:sp>
      <p:sp>
        <p:nvSpPr>
          <p:cNvPr id="7" name="TextBox 6"/>
          <p:cNvSpPr txBox="1"/>
          <p:nvPr/>
        </p:nvSpPr>
        <p:spPr>
          <a:xfrm>
            <a:off x="1746503" y="3565214"/>
            <a:ext cx="7112554" cy="369332"/>
          </a:xfrm>
          <a:prstGeom prst="rect">
            <a:avLst/>
          </a:prstGeom>
          <a:noFill/>
        </p:spPr>
        <p:txBody>
          <a:bodyPr wrap="square" lIns="0" tIns="0" rIns="0" bIns="0" rtlCol="0">
            <a:spAutoFit/>
          </a:bodyPr>
          <a:lstStyle/>
          <a:p>
            <a:pPr algn="ctr"/>
            <a:r>
              <a:rPr lang="en-US" sz="2400" dirty="0"/>
              <a:t>Workshop</a:t>
            </a:r>
          </a:p>
        </p:txBody>
      </p:sp>
      <p:sp>
        <p:nvSpPr>
          <p:cNvPr id="8" name="Rounded Rectangle 7">
            <a:extLst>
              <a:ext uri="{FF2B5EF4-FFF2-40B4-BE49-F238E27FC236}">
                <a16:creationId xmlns:a16="http://schemas.microsoft.com/office/drawing/2014/main" id="{3060444E-D5FE-7043-99F9-E0D003E534FC}"/>
              </a:ext>
            </a:extLst>
          </p:cNvPr>
          <p:cNvSpPr/>
          <p:nvPr/>
        </p:nvSpPr>
        <p:spPr>
          <a:xfrm>
            <a:off x="873924" y="778640"/>
            <a:ext cx="2112097"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3" name="Rounded Rectangle 12">
            <a:extLst>
              <a:ext uri="{FF2B5EF4-FFF2-40B4-BE49-F238E27FC236}">
                <a16:creationId xmlns:a16="http://schemas.microsoft.com/office/drawing/2014/main" id="{B2AEE0C0-2141-C945-8111-BABC27F8F86F}"/>
              </a:ext>
            </a:extLst>
          </p:cNvPr>
          <p:cNvSpPr/>
          <p:nvPr/>
        </p:nvSpPr>
        <p:spPr>
          <a:xfrm>
            <a:off x="2948463" y="765930"/>
            <a:ext cx="5864000"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5" name="Rounded Rectangle 24">
            <a:extLst>
              <a:ext uri="{FF2B5EF4-FFF2-40B4-BE49-F238E27FC236}">
                <a16:creationId xmlns:a16="http://schemas.microsoft.com/office/drawing/2014/main" id="{6C280D94-2FB5-764C-AEDC-9C17A13BB46E}"/>
              </a:ext>
            </a:extLst>
          </p:cNvPr>
          <p:cNvSpPr/>
          <p:nvPr/>
        </p:nvSpPr>
        <p:spPr>
          <a:xfrm>
            <a:off x="1102015" y="1303283"/>
            <a:ext cx="1671588"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19" name="Rounded Rectangle 18">
            <a:extLst>
              <a:ext uri="{FF2B5EF4-FFF2-40B4-BE49-F238E27FC236}">
                <a16:creationId xmlns:a16="http://schemas.microsoft.com/office/drawing/2014/main" id="{C5A5CCCC-2394-A049-A541-22A957AECA41}"/>
              </a:ext>
            </a:extLst>
          </p:cNvPr>
          <p:cNvSpPr/>
          <p:nvPr/>
        </p:nvSpPr>
        <p:spPr>
          <a:xfrm>
            <a:off x="3105765" y="1303283"/>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21" name="TextBox 20">
            <a:extLst>
              <a:ext uri="{FF2B5EF4-FFF2-40B4-BE49-F238E27FC236}">
                <a16:creationId xmlns:a16="http://schemas.microsoft.com/office/drawing/2014/main" id="{B64F8030-E2F6-9A48-AEFB-582A5AC0687A}"/>
              </a:ext>
            </a:extLst>
          </p:cNvPr>
          <p:cNvSpPr txBox="1"/>
          <p:nvPr/>
        </p:nvSpPr>
        <p:spPr>
          <a:xfrm>
            <a:off x="1415077" y="832476"/>
            <a:ext cx="1261241" cy="369332"/>
          </a:xfrm>
          <a:prstGeom prst="rect">
            <a:avLst/>
          </a:prstGeom>
          <a:noFill/>
        </p:spPr>
        <p:txBody>
          <a:bodyPr wrap="square" lIns="0" tIns="0" rIns="0" bIns="0" rtlCol="0">
            <a:spAutoFit/>
          </a:bodyPr>
          <a:lstStyle/>
          <a:p>
            <a:r>
              <a:rPr lang="en-US" sz="2400" dirty="0"/>
              <a:t>Pre-work</a:t>
            </a:r>
          </a:p>
        </p:txBody>
      </p:sp>
      <p:sp>
        <p:nvSpPr>
          <p:cNvPr id="27" name="TextBox 26">
            <a:extLst>
              <a:ext uri="{FF2B5EF4-FFF2-40B4-BE49-F238E27FC236}">
                <a16:creationId xmlns:a16="http://schemas.microsoft.com/office/drawing/2014/main" id="{7DBE0AF1-10BB-FC47-9E65-FEDDC3C56F20}"/>
              </a:ext>
            </a:extLst>
          </p:cNvPr>
          <p:cNvSpPr txBox="1"/>
          <p:nvPr/>
        </p:nvSpPr>
        <p:spPr>
          <a:xfrm>
            <a:off x="5202471" y="825727"/>
            <a:ext cx="1334633" cy="382831"/>
          </a:xfrm>
          <a:prstGeom prst="rect">
            <a:avLst/>
          </a:prstGeom>
          <a:noFill/>
        </p:spPr>
        <p:txBody>
          <a:bodyPr wrap="square" lIns="0" tIns="0" rIns="0" bIns="0" rtlCol="0">
            <a:spAutoFit/>
          </a:bodyPr>
          <a:lstStyle/>
          <a:p>
            <a:r>
              <a:rPr lang="en-US" sz="2400" dirty="0"/>
              <a:t>Workshop</a:t>
            </a:r>
          </a:p>
        </p:txBody>
      </p:sp>
      <p:sp>
        <p:nvSpPr>
          <p:cNvPr id="29" name="Rounded Rectangle 28">
            <a:extLst>
              <a:ext uri="{FF2B5EF4-FFF2-40B4-BE49-F238E27FC236}">
                <a16:creationId xmlns:a16="http://schemas.microsoft.com/office/drawing/2014/main" id="{2F40CAC2-138E-774B-8BDC-B3CE1C0B6C2A}"/>
              </a:ext>
            </a:extLst>
          </p:cNvPr>
          <p:cNvSpPr/>
          <p:nvPr/>
        </p:nvSpPr>
        <p:spPr>
          <a:xfrm>
            <a:off x="6842185" y="1333202"/>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0" name="Rounded Rectangle 29">
            <a:extLst>
              <a:ext uri="{FF2B5EF4-FFF2-40B4-BE49-F238E27FC236}">
                <a16:creationId xmlns:a16="http://schemas.microsoft.com/office/drawing/2014/main" id="{248571D4-5915-624F-B9BA-BF890A7B0916}"/>
              </a:ext>
            </a:extLst>
          </p:cNvPr>
          <p:cNvSpPr/>
          <p:nvPr/>
        </p:nvSpPr>
        <p:spPr>
          <a:xfrm>
            <a:off x="4973975" y="1339705"/>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3" name="TextBox 32">
            <a:extLst>
              <a:ext uri="{FF2B5EF4-FFF2-40B4-BE49-F238E27FC236}">
                <a16:creationId xmlns:a16="http://schemas.microsoft.com/office/drawing/2014/main" id="{1EA29481-E523-7840-B7F9-F3DFC193D67E}"/>
              </a:ext>
            </a:extLst>
          </p:cNvPr>
          <p:cNvSpPr txBox="1"/>
          <p:nvPr/>
        </p:nvSpPr>
        <p:spPr>
          <a:xfrm>
            <a:off x="1178227" y="1456705"/>
            <a:ext cx="1519163" cy="923330"/>
          </a:xfrm>
          <a:prstGeom prst="rect">
            <a:avLst/>
          </a:prstGeom>
          <a:noFill/>
        </p:spPr>
        <p:txBody>
          <a:bodyPr wrap="square" lIns="0" tIns="0" rIns="0" bIns="0" rtlCol="0">
            <a:spAutoFit/>
          </a:bodyPr>
          <a:lstStyle/>
          <a:p>
            <a:pPr algn="ctr"/>
            <a:r>
              <a:rPr lang="en-US" sz="1800" dirty="0">
                <a:solidFill>
                  <a:sysClr val="windowText" lastClr="000000"/>
                </a:solidFill>
              </a:rPr>
              <a:t>Getting Started with GCP</a:t>
            </a:r>
          </a:p>
          <a:p>
            <a:pPr algn="ctr"/>
            <a:endParaRPr lang="en-US" sz="2400" dirty="0"/>
          </a:p>
        </p:txBody>
      </p:sp>
      <p:sp>
        <p:nvSpPr>
          <p:cNvPr id="34" name="Rectangle 33">
            <a:extLst>
              <a:ext uri="{FF2B5EF4-FFF2-40B4-BE49-F238E27FC236}">
                <a16:creationId xmlns:a16="http://schemas.microsoft.com/office/drawing/2014/main" id="{21DDB053-2358-294F-A554-6DFD4D31C0AF}"/>
              </a:ext>
            </a:extLst>
          </p:cNvPr>
          <p:cNvSpPr/>
          <p:nvPr/>
        </p:nvSpPr>
        <p:spPr>
          <a:xfrm>
            <a:off x="3179511" y="1549038"/>
            <a:ext cx="1647705" cy="369332"/>
          </a:xfrm>
          <a:prstGeom prst="rect">
            <a:avLst/>
          </a:prstGeom>
        </p:spPr>
        <p:txBody>
          <a:bodyPr wrap="square">
            <a:spAutoFit/>
          </a:bodyPr>
          <a:lstStyle/>
          <a:p>
            <a:pPr lvl="0" algn="ctr"/>
            <a:r>
              <a:rPr lang="en-US" sz="1800" dirty="0">
                <a:solidFill>
                  <a:sysClr val="windowText" lastClr="000000"/>
                </a:solidFill>
              </a:rPr>
              <a:t>Configure GCP</a:t>
            </a:r>
          </a:p>
        </p:txBody>
      </p:sp>
      <p:sp>
        <p:nvSpPr>
          <p:cNvPr id="35" name="Rectangle 34">
            <a:extLst>
              <a:ext uri="{FF2B5EF4-FFF2-40B4-BE49-F238E27FC236}">
                <a16:creationId xmlns:a16="http://schemas.microsoft.com/office/drawing/2014/main" id="{3F35A606-B6BC-6649-A4A2-7A43C6C7FC0B}"/>
              </a:ext>
            </a:extLst>
          </p:cNvPr>
          <p:cNvSpPr/>
          <p:nvPr/>
        </p:nvSpPr>
        <p:spPr>
          <a:xfrm>
            <a:off x="4989552" y="1414200"/>
            <a:ext cx="1647705" cy="646331"/>
          </a:xfrm>
          <a:prstGeom prst="rect">
            <a:avLst/>
          </a:prstGeom>
        </p:spPr>
        <p:txBody>
          <a:bodyPr wrap="square">
            <a:spAutoFit/>
          </a:bodyPr>
          <a:lstStyle/>
          <a:p>
            <a:pPr lvl="0" algn="ctr"/>
            <a:r>
              <a:rPr lang="en-US" sz="1800" dirty="0">
                <a:solidFill>
                  <a:sysClr val="windowText" lastClr="000000"/>
                </a:solidFill>
              </a:rPr>
              <a:t>Setup Splunk Add-on for GCP</a:t>
            </a:r>
          </a:p>
        </p:txBody>
      </p:sp>
      <p:sp>
        <p:nvSpPr>
          <p:cNvPr id="36" name="Rectangle 35">
            <a:extLst>
              <a:ext uri="{FF2B5EF4-FFF2-40B4-BE49-F238E27FC236}">
                <a16:creationId xmlns:a16="http://schemas.microsoft.com/office/drawing/2014/main" id="{F710FD2A-7B9A-D445-A222-0873E862F4E0}"/>
              </a:ext>
            </a:extLst>
          </p:cNvPr>
          <p:cNvSpPr/>
          <p:nvPr/>
        </p:nvSpPr>
        <p:spPr>
          <a:xfrm>
            <a:off x="6857762" y="1414199"/>
            <a:ext cx="1748466" cy="646331"/>
          </a:xfrm>
          <a:prstGeom prst="rect">
            <a:avLst/>
          </a:prstGeom>
        </p:spPr>
        <p:txBody>
          <a:bodyPr wrap="square">
            <a:spAutoFit/>
          </a:bodyPr>
          <a:lstStyle/>
          <a:p>
            <a:pPr lvl="0" algn="ctr"/>
            <a:r>
              <a:rPr lang="en-US" sz="1800" dirty="0">
                <a:solidFill>
                  <a:sysClr val="windowText" lastClr="000000"/>
                </a:solidFill>
              </a:rPr>
              <a:t>Troubleshooting  Add-on inputs</a:t>
            </a:r>
          </a:p>
        </p:txBody>
      </p:sp>
      <p:grpSp>
        <p:nvGrpSpPr>
          <p:cNvPr id="37" name="Group 36">
            <a:extLst>
              <a:ext uri="{FF2B5EF4-FFF2-40B4-BE49-F238E27FC236}">
                <a16:creationId xmlns:a16="http://schemas.microsoft.com/office/drawing/2014/main" id="{A7D5DC6E-FD01-4140-ADBF-E347699374A5}"/>
              </a:ext>
            </a:extLst>
          </p:cNvPr>
          <p:cNvGrpSpPr/>
          <p:nvPr/>
        </p:nvGrpSpPr>
        <p:grpSpPr>
          <a:xfrm>
            <a:off x="3195380" y="2154693"/>
            <a:ext cx="1601103" cy="393381"/>
            <a:chOff x="2353660" y="1020770"/>
            <a:chExt cx="1601103" cy="393381"/>
          </a:xfrm>
        </p:grpSpPr>
        <p:sp>
          <p:nvSpPr>
            <p:cNvPr id="50" name="Rounded Rectangle 49">
              <a:extLst>
                <a:ext uri="{FF2B5EF4-FFF2-40B4-BE49-F238E27FC236}">
                  <a16:creationId xmlns:a16="http://schemas.microsoft.com/office/drawing/2014/main" id="{D3D0BD39-47B7-3B42-8DBA-7BC51A40CD29}"/>
                </a:ext>
              </a:extLst>
            </p:cNvPr>
            <p:cNvSpPr/>
            <p:nvPr/>
          </p:nvSpPr>
          <p:spPr>
            <a:xfrm>
              <a:off x="2353660" y="1020770"/>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51" name="Rounded Rectangle 4">
              <a:extLst>
                <a:ext uri="{FF2B5EF4-FFF2-40B4-BE49-F238E27FC236}">
                  <a16:creationId xmlns:a16="http://schemas.microsoft.com/office/drawing/2014/main" id="{109A95FF-9F94-454A-A546-636A07F38229}"/>
                </a:ext>
              </a:extLst>
            </p:cNvPr>
            <p:cNvSpPr txBox="1"/>
            <p:nvPr/>
          </p:nvSpPr>
          <p:spPr>
            <a:xfrm>
              <a:off x="2365182" y="1032292"/>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 account creation and permissions</a:t>
              </a:r>
            </a:p>
          </p:txBody>
        </p:sp>
      </p:grpSp>
      <p:grpSp>
        <p:nvGrpSpPr>
          <p:cNvPr id="38" name="Group 37">
            <a:extLst>
              <a:ext uri="{FF2B5EF4-FFF2-40B4-BE49-F238E27FC236}">
                <a16:creationId xmlns:a16="http://schemas.microsoft.com/office/drawing/2014/main" id="{A272867A-8D82-124C-9133-2BB031210EBA}"/>
              </a:ext>
            </a:extLst>
          </p:cNvPr>
          <p:cNvGrpSpPr/>
          <p:nvPr/>
        </p:nvGrpSpPr>
        <p:grpSpPr>
          <a:xfrm>
            <a:off x="3195380" y="2608595"/>
            <a:ext cx="1601103" cy="393381"/>
            <a:chOff x="2353660" y="1474672"/>
            <a:chExt cx="1601103" cy="393381"/>
          </a:xfrm>
        </p:grpSpPr>
        <p:sp>
          <p:nvSpPr>
            <p:cNvPr id="48" name="Rounded Rectangle 47">
              <a:extLst>
                <a:ext uri="{FF2B5EF4-FFF2-40B4-BE49-F238E27FC236}">
                  <a16:creationId xmlns:a16="http://schemas.microsoft.com/office/drawing/2014/main" id="{6D43956F-F706-F546-B7D4-C7BB972B0442}"/>
                </a:ext>
              </a:extLst>
            </p:cNvPr>
            <p:cNvSpPr/>
            <p:nvPr/>
          </p:nvSpPr>
          <p:spPr>
            <a:xfrm>
              <a:off x="2353660" y="1474672"/>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49" name="Rounded Rectangle 6">
              <a:extLst>
                <a:ext uri="{FF2B5EF4-FFF2-40B4-BE49-F238E27FC236}">
                  <a16:creationId xmlns:a16="http://schemas.microsoft.com/office/drawing/2014/main" id="{2C76CE2A-DAFB-7C49-BEB9-8D5892E58294}"/>
                </a:ext>
              </a:extLst>
            </p:cNvPr>
            <p:cNvSpPr txBox="1"/>
            <p:nvPr/>
          </p:nvSpPr>
          <p:spPr>
            <a:xfrm>
              <a:off x="2365182" y="1486194"/>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Cloud Monitoring</a:t>
              </a:r>
            </a:p>
          </p:txBody>
        </p:sp>
      </p:grpSp>
      <p:grpSp>
        <p:nvGrpSpPr>
          <p:cNvPr id="39" name="Group 38">
            <a:extLst>
              <a:ext uri="{FF2B5EF4-FFF2-40B4-BE49-F238E27FC236}">
                <a16:creationId xmlns:a16="http://schemas.microsoft.com/office/drawing/2014/main" id="{F4897AA6-75BC-7141-953D-6ABD6D587371}"/>
              </a:ext>
            </a:extLst>
          </p:cNvPr>
          <p:cNvGrpSpPr/>
          <p:nvPr/>
        </p:nvGrpSpPr>
        <p:grpSpPr>
          <a:xfrm>
            <a:off x="3195380" y="3062497"/>
            <a:ext cx="1601103" cy="393381"/>
            <a:chOff x="2353660" y="1928574"/>
            <a:chExt cx="1601103" cy="393381"/>
          </a:xfrm>
        </p:grpSpPr>
        <p:sp>
          <p:nvSpPr>
            <p:cNvPr id="46" name="Rounded Rectangle 45">
              <a:extLst>
                <a:ext uri="{FF2B5EF4-FFF2-40B4-BE49-F238E27FC236}">
                  <a16:creationId xmlns:a16="http://schemas.microsoft.com/office/drawing/2014/main" id="{2003606A-1C38-D744-93E5-EEC2740E19A4}"/>
                </a:ext>
              </a:extLst>
            </p:cNvPr>
            <p:cNvSpPr/>
            <p:nvPr/>
          </p:nvSpPr>
          <p:spPr>
            <a:xfrm>
              <a:off x="2353660" y="1928574"/>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47" name="Rounded Rectangle 8">
              <a:extLst>
                <a:ext uri="{FF2B5EF4-FFF2-40B4-BE49-F238E27FC236}">
                  <a16:creationId xmlns:a16="http://schemas.microsoft.com/office/drawing/2014/main" id="{149D374B-3DFA-9D4A-B443-829AE30459D9}"/>
                </a:ext>
              </a:extLst>
            </p:cNvPr>
            <p:cNvSpPr txBox="1"/>
            <p:nvPr/>
          </p:nvSpPr>
          <p:spPr>
            <a:xfrm>
              <a:off x="2365182" y="1940096"/>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t>
              </a:r>
              <a:r>
                <a:rPr lang="en-US" sz="1000" kern="1200" dirty="0" err="1"/>
                <a:t>Stackdriver</a:t>
              </a:r>
              <a:r>
                <a:rPr lang="en-US" sz="1000" kern="1200" dirty="0"/>
                <a:t> logging</a:t>
              </a:r>
            </a:p>
          </p:txBody>
        </p:sp>
      </p:grpSp>
      <p:grpSp>
        <p:nvGrpSpPr>
          <p:cNvPr id="40" name="Group 39">
            <a:extLst>
              <a:ext uri="{FF2B5EF4-FFF2-40B4-BE49-F238E27FC236}">
                <a16:creationId xmlns:a16="http://schemas.microsoft.com/office/drawing/2014/main" id="{224F17FE-4BA1-734D-84DE-D6A3A2DA9EA5}"/>
              </a:ext>
            </a:extLst>
          </p:cNvPr>
          <p:cNvGrpSpPr/>
          <p:nvPr/>
        </p:nvGrpSpPr>
        <p:grpSpPr>
          <a:xfrm>
            <a:off x="3195380" y="3516399"/>
            <a:ext cx="1601103" cy="393381"/>
            <a:chOff x="2353660" y="2382476"/>
            <a:chExt cx="1601103" cy="393381"/>
          </a:xfrm>
        </p:grpSpPr>
        <p:sp>
          <p:nvSpPr>
            <p:cNvPr id="44" name="Rounded Rectangle 43">
              <a:extLst>
                <a:ext uri="{FF2B5EF4-FFF2-40B4-BE49-F238E27FC236}">
                  <a16:creationId xmlns:a16="http://schemas.microsoft.com/office/drawing/2014/main" id="{4B9E4D43-D606-2F44-9361-35DC86BF7C91}"/>
                </a:ext>
              </a:extLst>
            </p:cNvPr>
            <p:cNvSpPr/>
            <p:nvPr/>
          </p:nvSpPr>
          <p:spPr>
            <a:xfrm>
              <a:off x="2353660" y="2382476"/>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5" name="Rounded Rectangle 10">
              <a:extLst>
                <a:ext uri="{FF2B5EF4-FFF2-40B4-BE49-F238E27FC236}">
                  <a16:creationId xmlns:a16="http://schemas.microsoft.com/office/drawing/2014/main" id="{95B1EC32-71E4-C442-9F4E-E8EEB1E7CCBF}"/>
                </a:ext>
              </a:extLst>
            </p:cNvPr>
            <p:cNvSpPr txBox="1"/>
            <p:nvPr/>
          </p:nvSpPr>
          <p:spPr>
            <a:xfrm>
              <a:off x="2365182" y="2393998"/>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Pub/Sub</a:t>
              </a:r>
            </a:p>
          </p:txBody>
        </p:sp>
      </p:grpSp>
      <p:grpSp>
        <p:nvGrpSpPr>
          <p:cNvPr id="41" name="Group 40">
            <a:extLst>
              <a:ext uri="{FF2B5EF4-FFF2-40B4-BE49-F238E27FC236}">
                <a16:creationId xmlns:a16="http://schemas.microsoft.com/office/drawing/2014/main" id="{5EDDC1E5-9563-1546-9575-3C53981E526E}"/>
              </a:ext>
            </a:extLst>
          </p:cNvPr>
          <p:cNvGrpSpPr/>
          <p:nvPr/>
        </p:nvGrpSpPr>
        <p:grpSpPr>
          <a:xfrm>
            <a:off x="3195380" y="3970301"/>
            <a:ext cx="1601103" cy="393381"/>
            <a:chOff x="2353660" y="2836378"/>
            <a:chExt cx="1601103" cy="393381"/>
          </a:xfrm>
        </p:grpSpPr>
        <p:sp>
          <p:nvSpPr>
            <p:cNvPr id="42" name="Rounded Rectangle 41">
              <a:extLst>
                <a:ext uri="{FF2B5EF4-FFF2-40B4-BE49-F238E27FC236}">
                  <a16:creationId xmlns:a16="http://schemas.microsoft.com/office/drawing/2014/main" id="{AADAC77C-AA85-D245-A560-E69D23CCACD3}"/>
                </a:ext>
              </a:extLst>
            </p:cNvPr>
            <p:cNvSpPr/>
            <p:nvPr/>
          </p:nvSpPr>
          <p:spPr>
            <a:xfrm>
              <a:off x="2353660" y="2836378"/>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3" name="Rounded Rectangle 12">
              <a:extLst>
                <a:ext uri="{FF2B5EF4-FFF2-40B4-BE49-F238E27FC236}">
                  <a16:creationId xmlns:a16="http://schemas.microsoft.com/office/drawing/2014/main" id="{9B1E735E-B9C2-874A-87E4-A55C02851E0B}"/>
                </a:ext>
              </a:extLst>
            </p:cNvPr>
            <p:cNvSpPr txBox="1"/>
            <p:nvPr/>
          </p:nvSpPr>
          <p:spPr>
            <a:xfrm>
              <a:off x="2365182" y="2847900"/>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Billing</a:t>
              </a:r>
            </a:p>
          </p:txBody>
        </p:sp>
      </p:grpSp>
      <p:grpSp>
        <p:nvGrpSpPr>
          <p:cNvPr id="52" name="Group 51">
            <a:extLst>
              <a:ext uri="{FF2B5EF4-FFF2-40B4-BE49-F238E27FC236}">
                <a16:creationId xmlns:a16="http://schemas.microsoft.com/office/drawing/2014/main" id="{8F0E03D1-C33D-0249-90A4-D970FC25ED66}"/>
              </a:ext>
            </a:extLst>
          </p:cNvPr>
          <p:cNvGrpSpPr/>
          <p:nvPr/>
        </p:nvGrpSpPr>
        <p:grpSpPr>
          <a:xfrm>
            <a:off x="1178227" y="2107480"/>
            <a:ext cx="1543229" cy="1025274"/>
            <a:chOff x="202177" y="1021123"/>
            <a:chExt cx="1601103" cy="1025274"/>
          </a:xfrm>
        </p:grpSpPr>
        <p:sp>
          <p:nvSpPr>
            <p:cNvPr id="56" name="Rounded Rectangle 55">
              <a:extLst>
                <a:ext uri="{FF2B5EF4-FFF2-40B4-BE49-F238E27FC236}">
                  <a16:creationId xmlns:a16="http://schemas.microsoft.com/office/drawing/2014/main" id="{1A623E9E-DCEB-8544-ABCF-781D61FB9258}"/>
                </a:ext>
              </a:extLst>
            </p:cNvPr>
            <p:cNvSpPr/>
            <p:nvPr/>
          </p:nvSpPr>
          <p:spPr>
            <a:xfrm>
              <a:off x="202177" y="1021123"/>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57" name="Rounded Rectangle 4">
              <a:extLst>
                <a:ext uri="{FF2B5EF4-FFF2-40B4-BE49-F238E27FC236}">
                  <a16:creationId xmlns:a16="http://schemas.microsoft.com/office/drawing/2014/main" id="{80C477C1-2181-3644-8D73-85C655A53827}"/>
                </a:ext>
              </a:extLst>
            </p:cNvPr>
            <p:cNvSpPr txBox="1"/>
            <p:nvPr/>
          </p:nvSpPr>
          <p:spPr>
            <a:xfrm>
              <a:off x="232206" y="1051152"/>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Account</a:t>
              </a:r>
            </a:p>
          </p:txBody>
        </p:sp>
      </p:grpSp>
      <p:grpSp>
        <p:nvGrpSpPr>
          <p:cNvPr id="53" name="Group 52">
            <a:extLst>
              <a:ext uri="{FF2B5EF4-FFF2-40B4-BE49-F238E27FC236}">
                <a16:creationId xmlns:a16="http://schemas.microsoft.com/office/drawing/2014/main" id="{7CE474A8-BE9A-E744-8249-6400FC47539B}"/>
              </a:ext>
            </a:extLst>
          </p:cNvPr>
          <p:cNvGrpSpPr/>
          <p:nvPr/>
        </p:nvGrpSpPr>
        <p:grpSpPr>
          <a:xfrm>
            <a:off x="1178227" y="3285679"/>
            <a:ext cx="1543229" cy="1025274"/>
            <a:chOff x="160372" y="2199322"/>
            <a:chExt cx="1601103" cy="1025274"/>
          </a:xfrm>
        </p:grpSpPr>
        <p:sp>
          <p:nvSpPr>
            <p:cNvPr id="54" name="Rounded Rectangle 53">
              <a:extLst>
                <a:ext uri="{FF2B5EF4-FFF2-40B4-BE49-F238E27FC236}">
                  <a16:creationId xmlns:a16="http://schemas.microsoft.com/office/drawing/2014/main" id="{F0777779-C550-BB49-A648-C61C7EC43965}"/>
                </a:ext>
              </a:extLst>
            </p:cNvPr>
            <p:cNvSpPr/>
            <p:nvPr/>
          </p:nvSpPr>
          <p:spPr>
            <a:xfrm>
              <a:off x="160372" y="2199322"/>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55" name="Rounded Rectangle 6">
              <a:extLst>
                <a:ext uri="{FF2B5EF4-FFF2-40B4-BE49-F238E27FC236}">
                  <a16:creationId xmlns:a16="http://schemas.microsoft.com/office/drawing/2014/main" id="{216B3B35-1659-9C42-9FD9-BA7794F3D5FB}"/>
                </a:ext>
              </a:extLst>
            </p:cNvPr>
            <p:cNvSpPr txBox="1"/>
            <p:nvPr/>
          </p:nvSpPr>
          <p:spPr>
            <a:xfrm>
              <a:off x="190401" y="2229351"/>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Services Explained</a:t>
              </a:r>
            </a:p>
            <a:p>
              <a:pPr marL="0" lvl="0" indent="0" algn="ctr" defTabSz="444500">
                <a:lnSpc>
                  <a:spcPct val="90000"/>
                </a:lnSpc>
                <a:spcBef>
                  <a:spcPct val="0"/>
                </a:spcBef>
                <a:spcAft>
                  <a:spcPct val="35000"/>
                </a:spcAft>
                <a:buNone/>
              </a:pPr>
              <a:r>
                <a:rPr lang="en-US" sz="1000" dirty="0"/>
                <a:t>(GCP Level 1)</a:t>
              </a:r>
              <a:endParaRPr lang="en-US" sz="1000" kern="1200" dirty="0"/>
            </a:p>
          </p:txBody>
        </p:sp>
      </p:grpSp>
      <p:grpSp>
        <p:nvGrpSpPr>
          <p:cNvPr id="58" name="Group 57">
            <a:extLst>
              <a:ext uri="{FF2B5EF4-FFF2-40B4-BE49-F238E27FC236}">
                <a16:creationId xmlns:a16="http://schemas.microsoft.com/office/drawing/2014/main" id="{84335B6A-08F4-C64D-8F02-BD9D4219EEBC}"/>
              </a:ext>
            </a:extLst>
          </p:cNvPr>
          <p:cNvGrpSpPr/>
          <p:nvPr/>
        </p:nvGrpSpPr>
        <p:grpSpPr>
          <a:xfrm>
            <a:off x="5059877" y="2102572"/>
            <a:ext cx="1601103" cy="2210276"/>
            <a:chOff x="4505142" y="1020127"/>
            <a:chExt cx="1601103" cy="2210276"/>
          </a:xfrm>
        </p:grpSpPr>
        <p:sp>
          <p:nvSpPr>
            <p:cNvPr id="68" name="Rounded Rectangle 67">
              <a:extLst>
                <a:ext uri="{FF2B5EF4-FFF2-40B4-BE49-F238E27FC236}">
                  <a16:creationId xmlns:a16="http://schemas.microsoft.com/office/drawing/2014/main" id="{5BFCED4B-BB8A-EC4D-91DC-558CCA999857}"/>
                </a:ext>
              </a:extLst>
            </p:cNvPr>
            <p:cNvSpPr/>
            <p:nvPr/>
          </p:nvSpPr>
          <p:spPr>
            <a:xfrm>
              <a:off x="4505142" y="1020127"/>
              <a:ext cx="1601103" cy="2210276"/>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69" name="Rounded Rectangle 4">
              <a:extLst>
                <a:ext uri="{FF2B5EF4-FFF2-40B4-BE49-F238E27FC236}">
                  <a16:creationId xmlns:a16="http://schemas.microsoft.com/office/drawing/2014/main" id="{F2A6AFDE-63CE-704D-8B22-06D975C7AAB1}"/>
                </a:ext>
              </a:extLst>
            </p:cNvPr>
            <p:cNvSpPr txBox="1"/>
            <p:nvPr/>
          </p:nvSpPr>
          <p:spPr>
            <a:xfrm>
              <a:off x="4552037" y="1067022"/>
              <a:ext cx="1507313" cy="21164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GCP Billing</a:t>
              </a:r>
            </a:p>
            <a:p>
              <a:pPr marL="57150" lvl="1" indent="-57150" algn="l" defTabSz="355600">
                <a:lnSpc>
                  <a:spcPct val="90000"/>
                </a:lnSpc>
                <a:spcBef>
                  <a:spcPct val="0"/>
                </a:spcBef>
                <a:spcAft>
                  <a:spcPct val="15000"/>
                </a:spcAft>
                <a:buChar char="•"/>
              </a:pPr>
              <a:r>
                <a:rPr lang="en-US" sz="800" kern="1200" dirty="0"/>
                <a:t>GCP Cloud Monitoring</a:t>
              </a:r>
            </a:p>
            <a:p>
              <a:pPr marL="57150" lvl="1" indent="-57150" algn="l" defTabSz="355600">
                <a:lnSpc>
                  <a:spcPct val="90000"/>
                </a:lnSpc>
                <a:spcBef>
                  <a:spcPct val="0"/>
                </a:spcBef>
                <a:spcAft>
                  <a:spcPct val="15000"/>
                </a:spcAft>
                <a:buChar char="•"/>
              </a:pPr>
              <a:r>
                <a:rPr lang="en-US" sz="800" kern="1200" dirty="0"/>
                <a:t>GCP </a:t>
              </a:r>
              <a:r>
                <a:rPr lang="en-US" sz="800" kern="1200" dirty="0" err="1"/>
                <a:t>Stackdriver</a:t>
              </a:r>
              <a:r>
                <a:rPr lang="en-US" sz="800" kern="1200" dirty="0"/>
                <a:t> logging</a:t>
              </a:r>
            </a:p>
            <a:p>
              <a:pPr marL="57150" lvl="1" indent="-57150" algn="l" defTabSz="355600">
                <a:lnSpc>
                  <a:spcPct val="90000"/>
                </a:lnSpc>
                <a:spcBef>
                  <a:spcPct val="0"/>
                </a:spcBef>
                <a:spcAft>
                  <a:spcPct val="15000"/>
                </a:spcAft>
                <a:buChar char="•"/>
              </a:pPr>
              <a:r>
                <a:rPr lang="en-US" sz="800" kern="1200" dirty="0"/>
                <a:t>GCP Pub/Sub</a:t>
              </a:r>
            </a:p>
          </p:txBody>
        </p:sp>
      </p:grpSp>
      <p:grpSp>
        <p:nvGrpSpPr>
          <p:cNvPr id="59" name="Group 58">
            <a:extLst>
              <a:ext uri="{FF2B5EF4-FFF2-40B4-BE49-F238E27FC236}">
                <a16:creationId xmlns:a16="http://schemas.microsoft.com/office/drawing/2014/main" id="{5206A897-EADE-D342-AB36-6B2076569565}"/>
              </a:ext>
            </a:extLst>
          </p:cNvPr>
          <p:cNvGrpSpPr/>
          <p:nvPr/>
        </p:nvGrpSpPr>
        <p:grpSpPr>
          <a:xfrm>
            <a:off x="6933125" y="2151966"/>
            <a:ext cx="1601103" cy="668047"/>
            <a:chOff x="6656625" y="1020418"/>
            <a:chExt cx="1601103" cy="668047"/>
          </a:xfrm>
        </p:grpSpPr>
        <p:sp>
          <p:nvSpPr>
            <p:cNvPr id="66" name="Rounded Rectangle 65">
              <a:extLst>
                <a:ext uri="{FF2B5EF4-FFF2-40B4-BE49-F238E27FC236}">
                  <a16:creationId xmlns:a16="http://schemas.microsoft.com/office/drawing/2014/main" id="{3A1219DF-E1CD-D942-BDED-0A2DC5A947A0}"/>
                </a:ext>
              </a:extLst>
            </p:cNvPr>
            <p:cNvSpPr/>
            <p:nvPr/>
          </p:nvSpPr>
          <p:spPr>
            <a:xfrm>
              <a:off x="6656625" y="1020418"/>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67" name="Rounded Rectangle 6">
              <a:extLst>
                <a:ext uri="{FF2B5EF4-FFF2-40B4-BE49-F238E27FC236}">
                  <a16:creationId xmlns:a16="http://schemas.microsoft.com/office/drawing/2014/main" id="{82761A4A-EF11-084C-8B58-2FA4FEE85065}"/>
                </a:ext>
              </a:extLst>
            </p:cNvPr>
            <p:cNvSpPr txBox="1"/>
            <p:nvPr/>
          </p:nvSpPr>
          <p:spPr>
            <a:xfrm>
              <a:off x="6676191" y="1039984"/>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p:txBody>
        </p:sp>
      </p:grpSp>
      <p:grpSp>
        <p:nvGrpSpPr>
          <p:cNvPr id="60" name="Group 59">
            <a:extLst>
              <a:ext uri="{FF2B5EF4-FFF2-40B4-BE49-F238E27FC236}">
                <a16:creationId xmlns:a16="http://schemas.microsoft.com/office/drawing/2014/main" id="{1D074A74-9706-C644-964F-9BDE8CB02BEB}"/>
              </a:ext>
            </a:extLst>
          </p:cNvPr>
          <p:cNvGrpSpPr/>
          <p:nvPr/>
        </p:nvGrpSpPr>
        <p:grpSpPr>
          <a:xfrm>
            <a:off x="6933125" y="2922789"/>
            <a:ext cx="1601103" cy="668047"/>
            <a:chOff x="6656625" y="1791241"/>
            <a:chExt cx="1601103" cy="668047"/>
          </a:xfrm>
        </p:grpSpPr>
        <p:sp>
          <p:nvSpPr>
            <p:cNvPr id="64" name="Rounded Rectangle 63">
              <a:extLst>
                <a:ext uri="{FF2B5EF4-FFF2-40B4-BE49-F238E27FC236}">
                  <a16:creationId xmlns:a16="http://schemas.microsoft.com/office/drawing/2014/main" id="{A3039022-BFA3-2843-A604-8EB5E20259C2}"/>
                </a:ext>
              </a:extLst>
            </p:cNvPr>
            <p:cNvSpPr/>
            <p:nvPr/>
          </p:nvSpPr>
          <p:spPr>
            <a:xfrm>
              <a:off x="6656625" y="1791241"/>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65" name="Rounded Rectangle 8">
              <a:extLst>
                <a:ext uri="{FF2B5EF4-FFF2-40B4-BE49-F238E27FC236}">
                  <a16:creationId xmlns:a16="http://schemas.microsoft.com/office/drawing/2014/main" id="{6470D1A8-7C75-DD47-96BE-2CDF00902423}"/>
                </a:ext>
              </a:extLst>
            </p:cNvPr>
            <p:cNvSpPr txBox="1"/>
            <p:nvPr/>
          </p:nvSpPr>
          <p:spPr>
            <a:xfrm>
              <a:off x="6676191" y="1810807"/>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service account permissions</a:t>
              </a:r>
            </a:p>
          </p:txBody>
        </p:sp>
      </p:grpSp>
      <p:grpSp>
        <p:nvGrpSpPr>
          <p:cNvPr id="61" name="Group 60">
            <a:extLst>
              <a:ext uri="{FF2B5EF4-FFF2-40B4-BE49-F238E27FC236}">
                <a16:creationId xmlns:a16="http://schemas.microsoft.com/office/drawing/2014/main" id="{955DCC62-4BC1-5B46-98B6-DD210AD11B75}"/>
              </a:ext>
            </a:extLst>
          </p:cNvPr>
          <p:cNvGrpSpPr/>
          <p:nvPr/>
        </p:nvGrpSpPr>
        <p:grpSpPr>
          <a:xfrm>
            <a:off x="6933125" y="3693613"/>
            <a:ext cx="1601103" cy="668047"/>
            <a:chOff x="6656625" y="2562065"/>
            <a:chExt cx="1601103" cy="668047"/>
          </a:xfrm>
        </p:grpSpPr>
        <p:sp>
          <p:nvSpPr>
            <p:cNvPr id="62" name="Rounded Rectangle 61">
              <a:extLst>
                <a:ext uri="{FF2B5EF4-FFF2-40B4-BE49-F238E27FC236}">
                  <a16:creationId xmlns:a16="http://schemas.microsoft.com/office/drawing/2014/main" id="{FB063925-1C15-3B42-A993-2FE66320D449}"/>
                </a:ext>
              </a:extLst>
            </p:cNvPr>
            <p:cNvSpPr/>
            <p:nvPr/>
          </p:nvSpPr>
          <p:spPr>
            <a:xfrm>
              <a:off x="6656625" y="2562065"/>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63" name="Rounded Rectangle 10">
              <a:extLst>
                <a:ext uri="{FF2B5EF4-FFF2-40B4-BE49-F238E27FC236}">
                  <a16:creationId xmlns:a16="http://schemas.microsoft.com/office/drawing/2014/main" id="{9D24297F-60D4-9843-8343-24D1F792D8CC}"/>
                </a:ext>
              </a:extLst>
            </p:cNvPr>
            <p:cNvSpPr txBox="1"/>
            <p:nvPr/>
          </p:nvSpPr>
          <p:spPr>
            <a:xfrm>
              <a:off x="6676191" y="2581631"/>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 and specific modular input logs</a:t>
              </a:r>
            </a:p>
          </p:txBody>
        </p:sp>
      </p:grpSp>
    </p:spTree>
    <p:extLst>
      <p:ext uri="{BB962C8B-B14F-4D97-AF65-F5344CB8AC3E}">
        <p14:creationId xmlns:p14="http://schemas.microsoft.com/office/powerpoint/2010/main" val="103083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493" y="205243"/>
            <a:ext cx="8113014" cy="774954"/>
          </a:xfrm>
        </p:spPr>
        <p:txBody>
          <a:bodyPr/>
          <a:lstStyle/>
          <a:p>
            <a:r>
              <a:rPr lang="en-US" dirty="0"/>
              <a:t>Purpose</a:t>
            </a:r>
          </a:p>
        </p:txBody>
      </p:sp>
      <p:sp>
        <p:nvSpPr>
          <p:cNvPr id="3" name="Content Placeholder 2"/>
          <p:cNvSpPr>
            <a:spLocks noGrp="1"/>
          </p:cNvSpPr>
          <p:nvPr>
            <p:ph sz="quarter" idx="14"/>
          </p:nvPr>
        </p:nvSpPr>
        <p:spPr/>
        <p:txBody>
          <a:bodyPr/>
          <a:lstStyle/>
          <a:p>
            <a:r>
              <a:rPr lang="en-US" dirty="0"/>
              <a:t>GCP Field Enablement</a:t>
            </a:r>
          </a:p>
          <a:p>
            <a:r>
              <a:rPr lang="en-US" dirty="0"/>
              <a:t>Splunk Add-on for GCP Enablement</a:t>
            </a:r>
          </a:p>
          <a:p>
            <a:r>
              <a:rPr lang="en-US" dirty="0"/>
              <a:t>Troubleshooting Splunk Add-on for GCP </a:t>
            </a:r>
          </a:p>
          <a:p>
            <a:r>
              <a:rPr lang="en-US" dirty="0"/>
              <a:t>Intended for Technical Field Members (Partners, Support, SE’s, SME’s, CSM etc.) </a:t>
            </a:r>
          </a:p>
          <a:p>
            <a:r>
              <a:rPr lang="en-US" dirty="0"/>
              <a:t>Formal Process for Supporting Splunk in GCP and the associated Splunk Add-on for GCP</a:t>
            </a:r>
          </a:p>
        </p:txBody>
      </p:sp>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Any valid </a:t>
            </a:r>
            <a:r>
              <a:rPr lang="en-US" dirty="0" err="1"/>
              <a:t>gmail</a:t>
            </a:r>
            <a:r>
              <a:rPr lang="en-US" dirty="0"/>
              <a:t> account can create a GCP account with a starting $300 credit (more than enough for a home lab)</a:t>
            </a:r>
          </a:p>
          <a:p>
            <a:pPr lvl="1"/>
            <a:r>
              <a:rPr lang="en-US" dirty="0"/>
              <a:t>Requires a credit card but you will not be billed even after the initial $300 credit runs out - unless you explicitly opt in.</a:t>
            </a:r>
          </a:p>
          <a:p>
            <a:pPr lvl="1"/>
            <a:endParaRPr lang="en-US" dirty="0"/>
          </a:p>
          <a:p>
            <a:r>
              <a:rPr lang="en-US" dirty="0">
                <a:hlinkClick r:id="rId3"/>
              </a:rPr>
              <a:t>https://cloud.google.com/</a:t>
            </a:r>
            <a:r>
              <a:rPr lang="en-US" dirty="0"/>
              <a:t> </a:t>
            </a:r>
          </a:p>
        </p:txBody>
      </p:sp>
      <p:sp>
        <p:nvSpPr>
          <p:cNvPr id="3" name="Title 2"/>
          <p:cNvSpPr>
            <a:spLocks noGrp="1"/>
          </p:cNvSpPr>
          <p:nvPr>
            <p:ph type="title"/>
          </p:nvPr>
        </p:nvSpPr>
        <p:spPr/>
        <p:txBody>
          <a:bodyPr/>
          <a:lstStyle/>
          <a:p>
            <a:r>
              <a:rPr lang="en-US" dirty="0"/>
              <a:t>Getting a GCP account</a:t>
            </a:r>
          </a:p>
        </p:txBody>
      </p:sp>
      <p:sp>
        <p:nvSpPr>
          <p:cNvPr id="4" name="Subtitle 3"/>
          <p:cNvSpPr>
            <a:spLocks noGrp="1"/>
          </p:cNvSpPr>
          <p:nvPr>
            <p:ph type="subTitle" idx="12"/>
          </p:nvPr>
        </p:nvSpPr>
        <p:spPr/>
        <p:txBody>
          <a:bodyPr/>
          <a:lstStyle/>
          <a:p>
            <a:r>
              <a:rPr lang="en-US" dirty="0"/>
              <a:t>Starting from scratch!</a:t>
            </a:r>
          </a:p>
        </p:txBody>
      </p:sp>
    </p:spTree>
    <p:extLst>
      <p:ext uri="{BB962C8B-B14F-4D97-AF65-F5344CB8AC3E}">
        <p14:creationId xmlns:p14="http://schemas.microsoft.com/office/powerpoint/2010/main" val="276565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1" y="1869363"/>
            <a:ext cx="3800474" cy="1107996"/>
          </a:xfrm>
        </p:spPr>
        <p:txBody>
          <a:bodyPr/>
          <a:lstStyle/>
          <a:p>
            <a:r>
              <a:rPr lang="en-US" dirty="0"/>
              <a:t>Module 0 Complete</a:t>
            </a:r>
          </a:p>
        </p:txBody>
      </p:sp>
      <p:sp>
        <p:nvSpPr>
          <p:cNvPr id="3" name="Text Placeholder 2">
            <a:extLst>
              <a:ext uri="{FF2B5EF4-FFF2-40B4-BE49-F238E27FC236}">
                <a16:creationId xmlns:a16="http://schemas.microsoft.com/office/drawing/2014/main" id="{291EDD51-D411-0740-B45E-02299369B24B}"/>
              </a:ext>
            </a:extLst>
          </p:cNvPr>
          <p:cNvSpPr>
            <a:spLocks noGrp="1"/>
          </p:cNvSpPr>
          <p:nvPr>
            <p:ph type="body" idx="1"/>
          </p:nvPr>
        </p:nvSpPr>
        <p:spPr>
          <a:xfrm>
            <a:off x="514351" y="2997598"/>
            <a:ext cx="3800474" cy="229935"/>
          </a:xfrm>
        </p:spPr>
        <p:txBody>
          <a:bodyPr/>
          <a:lstStyle/>
          <a:p>
            <a:r>
              <a:rPr lang="en-US" dirty="0"/>
              <a:t>Continue to Module 1:</a:t>
            </a:r>
          </a:p>
        </p:txBody>
      </p:sp>
      <p:sp>
        <p:nvSpPr>
          <p:cNvPr id="4" name="Text Placeholder 3">
            <a:extLst>
              <a:ext uri="{FF2B5EF4-FFF2-40B4-BE49-F238E27FC236}">
                <a16:creationId xmlns:a16="http://schemas.microsoft.com/office/drawing/2014/main" id="{95D0C484-8089-E24E-B69F-2C07F1B33960}"/>
              </a:ext>
            </a:extLst>
          </p:cNvPr>
          <p:cNvSpPr>
            <a:spLocks noGrp="1"/>
          </p:cNvSpPr>
          <p:nvPr>
            <p:ph type="body" idx="14"/>
          </p:nvPr>
        </p:nvSpPr>
        <p:spPr/>
        <p:txBody>
          <a:bodyPr/>
          <a:lstStyle/>
          <a:p>
            <a:r>
              <a:rPr lang="en-US" dirty="0"/>
              <a:t>Configuring GCP</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381</TotalTime>
  <Words>220</Words>
  <Application>Microsoft Macintosh PowerPoint</Application>
  <PresentationFormat>On-screen Show (16:9)</PresentationFormat>
  <Paragraphs>47</Paragraphs>
  <Slides>5</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vt:i4>
      </vt:variant>
    </vt:vector>
  </HeadingPairs>
  <TitlesOfParts>
    <vt:vector size="11" baseType="lpstr">
      <vt:lpstr>.LucidaGrandeUI</vt:lpstr>
      <vt:lpstr>Arial</vt:lpstr>
      <vt:lpstr>Calibri</vt:lpstr>
      <vt:lpstr>Lucida Grande</vt:lpstr>
      <vt:lpstr>Splunk2017</vt:lpstr>
      <vt:lpstr>newpinkSplunk</vt:lpstr>
      <vt:lpstr>Cooking with GCP and Splunk</vt:lpstr>
      <vt:lpstr>Cooking Class Overview</vt:lpstr>
      <vt:lpstr>Purpose</vt:lpstr>
      <vt:lpstr>Getting a GCP account</vt:lpstr>
      <vt:lpstr>Module 0 Complete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 Amir</cp:lastModifiedBy>
  <cp:revision>43</cp:revision>
  <dcterms:created xsi:type="dcterms:W3CDTF">2017-04-27T19:27:17Z</dcterms:created>
  <dcterms:modified xsi:type="dcterms:W3CDTF">2020-03-13T16:37:44Z</dcterms:modified>
</cp:coreProperties>
</file>